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85" r:id="rId3"/>
    <p:sldId id="279" r:id="rId4"/>
    <p:sldId id="280" r:id="rId5"/>
    <p:sldId id="282" r:id="rId6"/>
    <p:sldId id="257" r:id="rId7"/>
    <p:sldId id="259" r:id="rId8"/>
    <p:sldId id="260" r:id="rId9"/>
    <p:sldId id="284" r:id="rId10"/>
    <p:sldId id="263" r:id="rId11"/>
    <p:sldId id="283" r:id="rId12"/>
    <p:sldId id="264" r:id="rId13"/>
    <p:sldId id="28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86167" autoAdjust="0"/>
  </p:normalViewPr>
  <p:slideViewPr>
    <p:cSldViewPr snapToGrid="0">
      <p:cViewPr>
        <p:scale>
          <a:sx n="59" d="100"/>
          <a:sy n="59" d="100"/>
        </p:scale>
        <p:origin x="4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CF3F3-132D-42AE-A0DF-1C51E493FA64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2468C-E73B-4EEA-BA30-C43DBCC5B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4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 a veteran walking into a shopping mall seeing a woman in a burka grabbed his child and fled the 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27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Improvised Explosive Devices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06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white paper is an authoritative report of guide that informs readers about a complex issue and presents the issuing </a:t>
            </a:r>
            <a:r>
              <a:rPr lang="en-US"/>
              <a:t>body’s philosophy  on the matter.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92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CF95-AD1E-422D-A726-698AEEAAEA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PTSD and natural disasters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D5722-C5E2-4C7A-A018-24CD92F13E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3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88944-A733-45AC-87F9-B0CB362AE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Matthew 24:7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9DEB8-616B-4467-A0CE-5E1CC8F5B0A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For nation shall rise against nation, and kingdom against kingdom: and there shall be famines, and pestilences, and earthquakes, in diverse places.</a:t>
            </a:r>
          </a:p>
        </p:txBody>
      </p:sp>
    </p:spTree>
    <p:extLst>
      <p:ext uri="{BB962C8B-B14F-4D97-AF65-F5344CB8AC3E}">
        <p14:creationId xmlns:p14="http://schemas.microsoft.com/office/powerpoint/2010/main" val="3077896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5EAF0-0F73-4F79-A555-4203A919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natural disaster?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17A19-A3B6-4257-B4C0-D6D740F96B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/>
              <a:t>Earthquake				Landslides</a:t>
            </a:r>
          </a:p>
          <a:p>
            <a:r>
              <a:rPr lang="en-US" sz="2400" cap="none" dirty="0"/>
              <a:t>Tornado				</a:t>
            </a:r>
            <a:r>
              <a:rPr lang="en-US" sz="2400" cap="none" dirty="0" err="1"/>
              <a:t>Tusnamis</a:t>
            </a:r>
            <a:endParaRPr lang="en-US" sz="2400" cap="none" dirty="0"/>
          </a:p>
          <a:p>
            <a:r>
              <a:rPr lang="en-US" sz="2400" cap="none" dirty="0"/>
              <a:t>Hurricane</a:t>
            </a:r>
          </a:p>
          <a:p>
            <a:r>
              <a:rPr lang="en-US" sz="2400" cap="none" dirty="0"/>
              <a:t>Forrest fire (Wildfire)</a:t>
            </a:r>
          </a:p>
          <a:p>
            <a:r>
              <a:rPr lang="en-US" sz="2400" cap="none" dirty="0"/>
              <a:t>Floods</a:t>
            </a:r>
          </a:p>
          <a:p>
            <a:r>
              <a:rPr lang="en-US" sz="2400" cap="none" dirty="0"/>
              <a:t>Volcanic eruptions</a:t>
            </a:r>
          </a:p>
        </p:txBody>
      </p:sp>
    </p:spTree>
    <p:extLst>
      <p:ext uri="{BB962C8B-B14F-4D97-AF65-F5344CB8AC3E}">
        <p14:creationId xmlns:p14="http://schemas.microsoft.com/office/powerpoint/2010/main" val="182268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4901-7CFA-4F13-8838-66969F54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so bad?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9AF6-3D51-43B7-8CA7-6E8E722D93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Natural disasters tend to traumatize large populations of people at once</a:t>
            </a:r>
          </a:p>
          <a:p>
            <a:pPr marL="0" indent="0">
              <a:buNone/>
            </a:pPr>
            <a:r>
              <a:rPr lang="en-US" cap="none" dirty="0"/>
              <a:t>Result in epidemics of survivor Guilt</a:t>
            </a:r>
          </a:p>
          <a:p>
            <a:pPr marL="0" indent="0">
              <a:buNone/>
            </a:pPr>
            <a:r>
              <a:rPr lang="en-US" cap="none" dirty="0"/>
              <a:t>Complicated by the person being relieved they survived and feelings of distress or grief over losses</a:t>
            </a:r>
          </a:p>
          <a:p>
            <a:pPr marL="0" indent="0">
              <a:buNone/>
            </a:pPr>
            <a:r>
              <a:rPr lang="en-US" cap="none" dirty="0"/>
              <a:t>May be displaced into shelters or camps</a:t>
            </a:r>
          </a:p>
          <a:p>
            <a:pPr marL="0" indent="0">
              <a:buNone/>
            </a:pPr>
            <a:r>
              <a:rPr lang="en-US" cap="none" dirty="0"/>
              <a:t>May be without communication with loved ones or friends for extended periods of time</a:t>
            </a:r>
          </a:p>
          <a:p>
            <a:pPr marL="0" indent="0">
              <a:buNone/>
            </a:pPr>
            <a:r>
              <a:rPr lang="en-US" cap="none" dirty="0"/>
              <a:t>May feel “betrayed” by God resulting in a loss of faith</a:t>
            </a:r>
          </a:p>
        </p:txBody>
      </p:sp>
    </p:spTree>
    <p:extLst>
      <p:ext uri="{BB962C8B-B14F-4D97-AF65-F5344CB8AC3E}">
        <p14:creationId xmlns:p14="http://schemas.microsoft.com/office/powerpoint/2010/main" val="215268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4C22A-D445-4BBA-BEA9-D098F762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disasters result in overwhelming loss of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A0D87-5572-43AA-8614-3ACAC5A67C1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New Orleans lost 44% of its population a year after Katrina</a:t>
            </a:r>
          </a:p>
          <a:p>
            <a:pPr lvl="1"/>
            <a:r>
              <a:rPr lang="en-US" cap="none" dirty="0"/>
              <a:t>Unemployment rose to 33% </a:t>
            </a:r>
          </a:p>
          <a:p>
            <a:r>
              <a:rPr lang="en-US" cap="none" dirty="0"/>
              <a:t>2010 earthquake in Haiti (7.0 magnitude) resulted in 230,000 people killed</a:t>
            </a:r>
          </a:p>
          <a:p>
            <a:r>
              <a:rPr lang="en-US" cap="none" dirty="0"/>
              <a:t>Loss of life in Puerto Rico after Hurricane Maria is estimated at 2,300</a:t>
            </a:r>
          </a:p>
          <a:p>
            <a:r>
              <a:rPr lang="en-US" cap="none" dirty="0"/>
              <a:t>2004 Tsunami in Indonesia resulted in loss of 228,000 people</a:t>
            </a:r>
          </a:p>
          <a:p>
            <a:pPr marL="457200" lvl="1" indent="0">
              <a:buNone/>
            </a:pPr>
            <a:endParaRPr lang="en-US" cap="none" dirty="0"/>
          </a:p>
          <a:p>
            <a:pPr marL="457200" lvl="1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095578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E3273-CDA8-4422-A7C6-01AA739C4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11B2-CC7A-4DAB-8A56-94E88E2677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Initial reaction can be shock or disbelief</a:t>
            </a:r>
          </a:p>
          <a:p>
            <a:r>
              <a:rPr lang="en-US" cap="none" dirty="0"/>
              <a:t>Numbness</a:t>
            </a:r>
          </a:p>
          <a:p>
            <a:r>
              <a:rPr lang="en-US" cap="none" dirty="0"/>
              <a:t>Denial</a:t>
            </a:r>
          </a:p>
          <a:p>
            <a:r>
              <a:rPr lang="en-US" cap="none" dirty="0"/>
              <a:t>High levels of anxiety</a:t>
            </a:r>
          </a:p>
          <a:p>
            <a:r>
              <a:rPr lang="en-US" cap="none" dirty="0"/>
              <a:t>Depression</a:t>
            </a:r>
          </a:p>
          <a:p>
            <a:r>
              <a:rPr lang="en-US" cap="none" dirty="0"/>
              <a:t>Helplessness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709312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F391-F70C-482E-8045-26EE80DC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Symptoms of </a:t>
            </a:r>
            <a:r>
              <a:rPr lang="en-US" dirty="0" err="1"/>
              <a:t>ptsd</a:t>
            </a:r>
            <a:r>
              <a:rPr lang="en-US" dirty="0"/>
              <a:t> in survivors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629ED-2FB4-4A5B-AF17-DEA278A378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cap="none" dirty="0"/>
              <a:t>Similar to that of survivors of other traumatic events</a:t>
            </a:r>
          </a:p>
          <a:p>
            <a:pPr lvl="1"/>
            <a:r>
              <a:rPr lang="en-US" cap="none" dirty="0"/>
              <a:t>Intense feelings</a:t>
            </a:r>
          </a:p>
          <a:p>
            <a:pPr lvl="1"/>
            <a:r>
              <a:rPr lang="en-US" cap="none" dirty="0"/>
              <a:t>Unpredictable </a:t>
            </a:r>
          </a:p>
          <a:p>
            <a:pPr lvl="1"/>
            <a:r>
              <a:rPr lang="en-US" cap="none" dirty="0"/>
              <a:t>Mood swings</a:t>
            </a:r>
          </a:p>
          <a:p>
            <a:pPr lvl="1"/>
            <a:r>
              <a:rPr lang="en-US" cap="none" dirty="0"/>
              <a:t>Flashbacks</a:t>
            </a:r>
          </a:p>
          <a:p>
            <a:pPr lvl="1"/>
            <a:r>
              <a:rPr lang="en-US" cap="none" dirty="0"/>
              <a:t>Confusion or difficulty making decisions</a:t>
            </a:r>
          </a:p>
          <a:p>
            <a:pPr lvl="1"/>
            <a:r>
              <a:rPr lang="en-US" cap="none" dirty="0"/>
              <a:t>Sleep or eating issues</a:t>
            </a:r>
          </a:p>
          <a:p>
            <a:pPr lvl="1"/>
            <a:r>
              <a:rPr lang="en-US" cap="none" dirty="0"/>
              <a:t>Fear that the event will happen again</a:t>
            </a:r>
          </a:p>
          <a:p>
            <a:pPr lvl="1"/>
            <a:r>
              <a:rPr lang="en-US" cap="none" dirty="0"/>
              <a:t>Headaches, nausea and chest pain</a:t>
            </a:r>
          </a:p>
        </p:txBody>
      </p:sp>
    </p:spTree>
    <p:extLst>
      <p:ext uri="{BB962C8B-B14F-4D97-AF65-F5344CB8AC3E}">
        <p14:creationId xmlns:p14="http://schemas.microsoft.com/office/powerpoint/2010/main" val="1763249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2038-C002-49ED-99D3-3265C01D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A05B-F1DD-42D4-A678-95CFFAF2C4F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Natural disasters cause billions of dollars in damage</a:t>
            </a:r>
          </a:p>
          <a:p>
            <a:pPr lvl="1"/>
            <a:r>
              <a:rPr lang="en-US" cap="none" dirty="0"/>
              <a:t>i.e. Hurricane Maria caused estimated $100 billion in damages in Puerto Rico</a:t>
            </a:r>
          </a:p>
          <a:p>
            <a:r>
              <a:rPr lang="en-US" cap="none" dirty="0"/>
              <a:t>Can strap the economy of the country, state or province</a:t>
            </a:r>
          </a:p>
          <a:p>
            <a:r>
              <a:rPr lang="en-US" cap="none" dirty="0"/>
              <a:t>Loss of homes, vehicles, and belongings cause personal financial stress</a:t>
            </a:r>
          </a:p>
          <a:p>
            <a:r>
              <a:rPr lang="en-US" cap="none" dirty="0"/>
              <a:t>Post-disaster there may be an increase in criminal activity, such as looting, that increases anxiety and fear responses</a:t>
            </a:r>
          </a:p>
        </p:txBody>
      </p:sp>
    </p:spTree>
    <p:extLst>
      <p:ext uri="{BB962C8B-B14F-4D97-AF65-F5344CB8AC3E}">
        <p14:creationId xmlns:p14="http://schemas.microsoft.com/office/powerpoint/2010/main" val="233833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FE7AE-D846-449E-9626-47BA2B8E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C647E-BB32-4107-AEDF-750178B87D6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Research on PTSD and natural disasters indicate the prevalence of development of PTSD symptoms of 30%-40% of victims as opposed to PTSD symptoms of 5%-19% in those who experienced man-made traumatic events. </a:t>
            </a:r>
          </a:p>
        </p:txBody>
      </p:sp>
    </p:spTree>
    <p:extLst>
      <p:ext uri="{BB962C8B-B14F-4D97-AF65-F5344CB8AC3E}">
        <p14:creationId xmlns:p14="http://schemas.microsoft.com/office/powerpoint/2010/main" val="3699978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CF84-7082-45FB-854A-84A24E9E5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Suicide and natural disasters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BCA3A-79E6-406D-A8C9-266B6EB416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Suicide rose from 19 per month pre Hurricane Maria to 25 per month post-hurricane</a:t>
            </a:r>
          </a:p>
          <a:p>
            <a:pPr marL="0" indent="0">
              <a:buNone/>
            </a:pPr>
            <a:r>
              <a:rPr lang="en-US" cap="none" dirty="0"/>
              <a:t>Kessler and colleagues noted a significant rise in suicides in the 6 months post-Katrina compared to the statistics from 2 years later.</a:t>
            </a:r>
          </a:p>
        </p:txBody>
      </p:sp>
    </p:spTree>
    <p:extLst>
      <p:ext uri="{BB962C8B-B14F-4D97-AF65-F5344CB8AC3E}">
        <p14:creationId xmlns:p14="http://schemas.microsoft.com/office/powerpoint/2010/main" val="1658692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BF25-02C8-4531-B485-DB3F864E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622D2-F316-4907-81F5-9860ADE5F98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Psychosocial stressors associated with the disaster continue or intensify as time progresses.</a:t>
            </a:r>
          </a:p>
        </p:txBody>
      </p:sp>
    </p:spTree>
    <p:extLst>
      <p:ext uri="{BB962C8B-B14F-4D97-AF65-F5344CB8AC3E}">
        <p14:creationId xmlns:p14="http://schemas.microsoft.com/office/powerpoint/2010/main" val="362768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B8E2-1DF7-463C-A5BE-FAC936CA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responders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E90F2-2BE8-485F-9F76-088FA841CF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4/2018 whitepaper (Ruderman Family Foundation)</a:t>
            </a:r>
          </a:p>
          <a:p>
            <a:r>
              <a:rPr lang="en-US" cap="none" dirty="0"/>
              <a:t>First responders have “front row seats to the horrendous aftermath of natural disasters”</a:t>
            </a:r>
          </a:p>
          <a:p>
            <a:r>
              <a:rPr lang="en-US" cap="none" dirty="0"/>
              <a:t>Often there is a stigma among first responder communities for asking for help</a:t>
            </a:r>
          </a:p>
          <a:p>
            <a:pPr lvl="1"/>
            <a:r>
              <a:rPr lang="en-US" cap="none" dirty="0"/>
              <a:t>Because of higher rates of suicide among police officers and firefighters, this is beginning to change</a:t>
            </a:r>
          </a:p>
          <a:p>
            <a:pPr lvl="1"/>
            <a:r>
              <a:rPr lang="en-US" cap="none" dirty="0"/>
              <a:t>Additional training for professionals in these careers</a:t>
            </a:r>
          </a:p>
          <a:p>
            <a:pPr lvl="1"/>
            <a:r>
              <a:rPr lang="en-US" cap="none" dirty="0"/>
              <a:t>Additional help available to specifically address mental health issues</a:t>
            </a:r>
          </a:p>
        </p:txBody>
      </p:sp>
    </p:spTree>
    <p:extLst>
      <p:ext uri="{BB962C8B-B14F-4D97-AF65-F5344CB8AC3E}">
        <p14:creationId xmlns:p14="http://schemas.microsoft.com/office/powerpoint/2010/main" val="805000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B85C-A5D5-41FE-8CED-FD94BC41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85BD9-1D29-4C1B-B768-C59032DFD2B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Social support is key – often people who have spent time in shelters say talking with those who have been through the experience has helped</a:t>
            </a:r>
          </a:p>
          <a:p>
            <a:r>
              <a:rPr lang="en-US" cap="none" dirty="0"/>
              <a:t>Establish a schedule</a:t>
            </a:r>
          </a:p>
          <a:p>
            <a:r>
              <a:rPr lang="en-US" cap="none" dirty="0"/>
              <a:t>Focus on self-care</a:t>
            </a:r>
          </a:p>
          <a:p>
            <a:r>
              <a:rPr lang="en-US" cap="none" dirty="0"/>
              <a:t>Try to limit other sources of stress in one’s life</a:t>
            </a:r>
          </a:p>
          <a:p>
            <a:r>
              <a:rPr lang="en-US" cap="none" dirty="0"/>
              <a:t>Find healthy ways to manage emotions</a:t>
            </a:r>
          </a:p>
        </p:txBody>
      </p:sp>
    </p:spTree>
    <p:extLst>
      <p:ext uri="{BB962C8B-B14F-4D97-AF65-F5344CB8AC3E}">
        <p14:creationId xmlns:p14="http://schemas.microsoft.com/office/powerpoint/2010/main" val="1018410784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396</TotalTime>
  <Words>569</Words>
  <Application>Microsoft Office PowerPoint</Application>
  <PresentationFormat>Widescreen</PresentationFormat>
  <Paragraphs>69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Tw Cen MT</vt:lpstr>
      <vt:lpstr>Droplet</vt:lpstr>
      <vt:lpstr>PTSD and natural disasters</vt:lpstr>
      <vt:lpstr>Matthew 24:7</vt:lpstr>
      <vt:lpstr>What is a natural disaster?</vt:lpstr>
      <vt:lpstr>Why is this so bad?</vt:lpstr>
      <vt:lpstr>Natural disasters result in overwhelming loss of life</vt:lpstr>
      <vt:lpstr>PowerPoint Presentation</vt:lpstr>
      <vt:lpstr>Symptoms of ptsd in survivors</vt:lpstr>
      <vt:lpstr>Financial concerns</vt:lpstr>
      <vt:lpstr>PowerPoint Presentation</vt:lpstr>
      <vt:lpstr>Suicide and natural disasters</vt:lpstr>
      <vt:lpstr>PowerPoint Presentation</vt:lpstr>
      <vt:lpstr>First responders</vt:lpstr>
      <vt:lpstr>Ways to cope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 and Memory</dc:title>
  <dc:creator>Janice</dc:creator>
  <cp:lastModifiedBy>Janice</cp:lastModifiedBy>
  <cp:revision>43</cp:revision>
  <dcterms:created xsi:type="dcterms:W3CDTF">2019-02-03T02:14:19Z</dcterms:created>
  <dcterms:modified xsi:type="dcterms:W3CDTF">2019-02-18T20:10:03Z</dcterms:modified>
</cp:coreProperties>
</file>